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78" r:id="rId3"/>
    <p:sldId id="262" r:id="rId4"/>
    <p:sldId id="279" r:id="rId5"/>
    <p:sldId id="280" r:id="rId6"/>
    <p:sldId id="282" r:id="rId7"/>
    <p:sldId id="283" r:id="rId8"/>
    <p:sldId id="281" r:id="rId9"/>
    <p:sldId id="263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470C-130C-48F9-95BE-DA74F25208B9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A4E3A-6183-473C-90B0-2DC0628B49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08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Why parallel?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Different forms of parallelism, which one for MODFLOW 6?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Theoretical expectations on performance?</a:t>
            </a:r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E3956-8282-4F35-BBF9-4A117B2EA08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33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615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58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2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1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75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2EF6-5210-1D35-0A64-9CC52C773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12E8C-A073-41B8-742D-9BB53D5A1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1FB2F-5BFB-5ED6-7754-A8F193E7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25D4-9EFA-96C5-E49A-D9355452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201D4-9E89-358D-0D27-2C01527D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663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A7D2-F199-10D1-EB3C-258CA203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019AF-5263-EFFD-8658-C49EC4775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CDE52-39FA-7067-40F5-4FBCF87F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21AD3-ECD5-E51A-0D7F-0B06F7F3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CECA-E009-F2A7-E406-3BB7CF6D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24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CA67D-94E1-0D92-D5AB-B7249DEB8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08814-0563-E09F-BAFA-0F4CF4608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A05A-6DC9-09C5-2DC8-B1D775A9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F58B-6F87-7E81-E474-1BD44A3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267D-FC83-52A7-1E20-5719800E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03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78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8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6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6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B32-BED7-8F87-E050-7C30EF8B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B9574-447B-F8D0-6DD1-09A73370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918B-1165-A6AE-6419-5AC5A224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1DAE2-37A7-BA8C-4798-FC2A6846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339C-1748-FF4E-0A02-6C4A9CC3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67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4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7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0E5E-30C1-F13A-7F9A-D70F9B73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DF7A-2D1C-05D5-85FB-1F11964E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88F72-2CA0-67FD-0BCD-DE65814C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2305-801E-2F63-D5FB-7C130CB0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57A6-2F58-21C5-C657-4AB5FB5D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68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FFE1-E354-C988-50A3-901C0834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BD8C-5741-FDBE-B41B-27F04D98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397C4-922F-17AD-8F7A-9242584F4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E01CE-256E-5561-C57F-A6E3FF7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6A724-31B2-2CE0-0EF0-930476EA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2D8CB-AE9E-CDC3-398B-927225DE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02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CD1C-F9BE-D909-263B-862416E6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1231-B1BE-D7A0-8FB7-9B9CC69B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88457-FA9A-F609-68AB-87F0AFC75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86685-96E8-DAD6-A502-7565C64FD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A9469-B4F2-6F4C-8DCD-26EBA32CA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F727A-5CE9-FE10-172F-B8635DFA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B9919-BFC9-F10C-6C18-4D19A2C6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4DE28-283B-86B7-19F4-D5895F0B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78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B4A9-5896-9A08-0236-4316A22C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D80C6-8B87-0651-B590-25E22DF8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96C69-660C-0F36-ECFA-E223479A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0B80-CBDA-D8BB-1C6F-D275DBB6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12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F0832-230F-EA66-FDAF-3909EF7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D9575-B85D-AF96-7489-13DFF750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2D2FF-D159-2EFB-AA62-6D5D2C88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3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7978-4785-DA4C-1091-EC9F8077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3A90D-4A97-215E-C246-9A0CAD03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A8CEF-CC74-3B2F-23E6-C2333AD6E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5C6A1-434E-F620-0740-AB49865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FBC6E-F4A0-2D67-DD7F-02D70B3D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14B4-1536-F38F-E480-82BDF353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2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5CFD-DD82-2199-9A34-D253CB48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B7161-1E15-FA20-E8E9-85124D6AC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5A91F-B3ED-C39D-5790-62E7B0078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C492F-96AE-2A6B-EF1E-C920D1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4708F-A193-9988-B640-8228655C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2136F-9F35-27F7-E1B8-4DBFD857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495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53FE9-5D3D-3247-A478-542B496D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8059D-6556-4A3F-C130-5D1008F0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3AE58-27F5-CF98-AF84-00684A87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E9EED-1FA2-4259-8C92-9B60F0439703}" type="datetimeFigureOut">
              <a:rPr lang="nl-NL" smtClean="0"/>
              <a:t>14-7-2023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0EAF7-2D33-5455-33B7-8E43EA063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2FBB3-C961-F96A-64C4-981EB5C8C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418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Status and Future Directions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Parallel MODFLOW 6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1A05-7F21-CEA5-8A2F-85963794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40052" cy="47825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/>
              <a:t>Capabilities:</a:t>
            </a:r>
          </a:p>
          <a:p>
            <a:r>
              <a:rPr lang="nl-NL"/>
              <a:t>Groundwater Flow (GWF) </a:t>
            </a:r>
            <a:r>
              <a:rPr lang="nl-NL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nl-NL"/>
          </a:p>
          <a:p>
            <a:pPr lvl="1"/>
            <a:r>
              <a:rPr lang="nl-NL"/>
              <a:t>MVR </a:t>
            </a:r>
            <a:r>
              <a:rPr lang="nl-NL" b="1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</a:p>
          <a:p>
            <a:pPr lvl="1"/>
            <a:r>
              <a:rPr lang="nl-NL"/>
              <a:t>BUY </a:t>
            </a:r>
            <a:r>
              <a:rPr lang="nl-NL" b="1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</a:p>
          <a:p>
            <a:pPr lvl="1"/>
            <a:r>
              <a:rPr lang="nl-NL"/>
              <a:t>VSC </a:t>
            </a:r>
            <a:r>
              <a:rPr lang="nl-NL" b="1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nl-NL" b="1">
              <a:solidFill>
                <a:srgbClr val="C00000"/>
              </a:solidFill>
            </a:endParaRPr>
          </a:p>
          <a:p>
            <a:r>
              <a:rPr lang="nl-NL"/>
              <a:t>Groundwater Transport (GWT) </a:t>
            </a:r>
            <a:r>
              <a:rPr lang="nl-NL" b="1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en-US" b="1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User experience related:</a:t>
            </a:r>
          </a:p>
          <a:p>
            <a:r>
              <a:rPr lang="en-US">
                <a:sym typeface="Wingdings" panose="05000000000000000000" pitchFamily="2" charset="2"/>
              </a:rPr>
              <a:t>Load balance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User specified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en-US">
              <a:sym typeface="Wingdings" panose="05000000000000000000" pitchFamily="2" charset="2"/>
            </a:endParaRPr>
          </a:p>
          <a:p>
            <a:pPr lvl="1"/>
            <a:r>
              <a:rPr lang="en-US">
                <a:sym typeface="Wingdings" panose="05000000000000000000" pitchFamily="2" charset="2"/>
              </a:rPr>
              <a:t>Feedback from run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Improve output readability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en-US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More performance gain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Bring IMS preconditioner to use in parallel simulations (MILU)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en-US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00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B5FB99-AA77-06F1-D198-A82D5E5D4A36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440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000" b="1"/>
              <a:t>Workflow:</a:t>
            </a:r>
          </a:p>
          <a:p>
            <a:r>
              <a:rPr lang="nl-NL" sz="2000"/>
              <a:t>ModelSplitter</a:t>
            </a:r>
          </a:p>
          <a:p>
            <a:pPr lvl="1"/>
            <a:r>
              <a:rPr lang="nl-NL" sz="2000"/>
              <a:t>GWF </a:t>
            </a:r>
            <a:r>
              <a:rPr lang="nl-NL" sz="200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nl-NL" sz="2000">
              <a:sym typeface="Wingdings" panose="05000000000000000000" pitchFamily="2" charset="2"/>
            </a:endParaRPr>
          </a:p>
          <a:p>
            <a:pPr lvl="1"/>
            <a:r>
              <a:rPr lang="nl-NL" sz="2000"/>
              <a:t>GWT </a:t>
            </a:r>
            <a:r>
              <a:rPr lang="nl-NL" sz="200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sz="2000">
                <a:sym typeface="Wingdings" panose="05000000000000000000" pitchFamily="2" charset="2"/>
              </a:rPr>
              <a:t>Splitting HFBs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en-US" sz="2000">
              <a:sym typeface="Wingdings" panose="05000000000000000000" pitchFamily="2" charset="2"/>
            </a:endParaRPr>
          </a:p>
          <a:p>
            <a:pPr lvl="1"/>
            <a:r>
              <a:rPr lang="en-US" sz="2000">
                <a:sym typeface="Wingdings" panose="05000000000000000000" pitchFamily="2" charset="2"/>
              </a:rPr>
              <a:t>Split coupled models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nl-NL" sz="200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nl-NL" sz="200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>
                <a:sym typeface="Wingdings" panose="05000000000000000000" pitchFamily="2" charset="2"/>
              </a:rPr>
              <a:t>Other tools:</a:t>
            </a:r>
          </a:p>
          <a:p>
            <a:r>
              <a:rPr lang="en-US" sz="1800">
                <a:sym typeface="Wingdings" panose="05000000000000000000" pitchFamily="2" charset="2"/>
              </a:rPr>
              <a:t>Merge parallel output data</a:t>
            </a:r>
            <a:r>
              <a:rPr lang="en-US" sz="180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</a:p>
          <a:p>
            <a:r>
              <a:rPr lang="en-US" sz="1800">
                <a:sym typeface="Wingdings" panose="05000000000000000000" pitchFamily="2" charset="2"/>
              </a:rPr>
              <a:t>Other other tools?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291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planning on using parallel MF6?</a:t>
            </a:r>
            <a:endParaRPr lang="nl-NL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1FDDEB-35C3-DE30-F3CF-63823784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3569" cy="4351338"/>
          </a:xfrm>
        </p:spPr>
        <p:txBody>
          <a:bodyPr/>
          <a:lstStyle/>
          <a:p>
            <a:r>
              <a:rPr lang="nl-NL"/>
              <a:t>Regional models, lots of nodes (e.g. MERAS3)</a:t>
            </a:r>
          </a:p>
          <a:p>
            <a:r>
              <a:rPr lang="nl-NL"/>
              <a:t>Long transient models with transport and buoyancy (x3)</a:t>
            </a:r>
          </a:p>
          <a:p>
            <a:r>
              <a:rPr lang="nl-NL"/>
              <a:t>Highly refined insets in larger coarser models (MERAS3x, others)</a:t>
            </a:r>
          </a:p>
          <a:p>
            <a:r>
              <a:rPr lang="nl-NL"/>
              <a:t>Using parallel MF6 with mover for many applications</a:t>
            </a:r>
          </a:p>
          <a:p>
            <a:r>
              <a:rPr lang="nl-NL"/>
              <a:t>SWI once available</a:t>
            </a:r>
          </a:p>
          <a:p>
            <a:r>
              <a:rPr lang="nl-NL"/>
              <a:t>PEST + parallel MODFLOW for transient models with very long runtime</a:t>
            </a:r>
          </a:p>
        </p:txBody>
      </p:sp>
      <p:pic>
        <p:nvPicPr>
          <p:cNvPr id="1028" name="Picture 4" descr="Futurama: the internet of the year 3000 imagined in 2000 : r/Zillennials">
            <a:extLst>
              <a:ext uri="{FF2B5EF4-FFF2-40B4-BE49-F238E27FC236}">
                <a16:creationId xmlns:a16="http://schemas.microsoft.com/office/drawing/2014/main" id="{9B8A8C55-4EF6-53A4-AB58-45225819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34" y="4490917"/>
            <a:ext cx="2893675" cy="21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1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bad about parallel MODFLOW?</a:t>
            </a:r>
            <a:endParaRPr lang="nl-NL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BD029A3-AB30-2E76-DEA4-E1553439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1594" cy="4351338"/>
          </a:xfrm>
        </p:spPr>
        <p:txBody>
          <a:bodyPr/>
          <a:lstStyle/>
          <a:p>
            <a:r>
              <a:rPr lang="nl-NL"/>
              <a:t>Documentation</a:t>
            </a:r>
          </a:p>
          <a:p>
            <a:r>
              <a:rPr lang="nl-NL"/>
              <a:t>Troubleshooting instructions for parallel</a:t>
            </a:r>
          </a:p>
          <a:p>
            <a:r>
              <a:rPr lang="nl-NL"/>
              <a:t>Metric for parallel efficiency: is it worth the effort, how do I know?</a:t>
            </a:r>
          </a:p>
          <a:p>
            <a:r>
              <a:rPr lang="nl-NL"/>
              <a:t>All those extra dependencies and the complexity of installation</a:t>
            </a:r>
          </a:p>
          <a:p>
            <a:endParaRPr lang="nl-NL"/>
          </a:p>
        </p:txBody>
      </p:sp>
      <p:pic>
        <p:nvPicPr>
          <p:cNvPr id="5122" name="Picture 2" descr="Throwing Tomatoes GIFs | Tenor">
            <a:extLst>
              <a:ext uri="{FF2B5EF4-FFF2-40B4-BE49-F238E27FC236}">
                <a16:creationId xmlns:a16="http://schemas.microsoft.com/office/drawing/2014/main" id="{4BBB777E-B47E-F37C-5186-49226E7B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903" y="4432828"/>
            <a:ext cx="2925566" cy="21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4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good about parallel MODFLOW?</a:t>
            </a:r>
            <a:endParaRPr lang="nl-NL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BD029A3-AB30-2E76-DEA4-E1553439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5033" cy="4351338"/>
          </a:xfrm>
        </p:spPr>
        <p:txBody>
          <a:bodyPr>
            <a:normAutofit fontScale="92500" lnSpcReduction="10000"/>
          </a:bodyPr>
          <a:lstStyle/>
          <a:p>
            <a:r>
              <a:rPr lang="nl-NL"/>
              <a:t>Speedup</a:t>
            </a:r>
          </a:p>
          <a:p>
            <a:r>
              <a:rPr lang="nl-NL"/>
              <a:t>Models that we couldn’t run, can be run now</a:t>
            </a:r>
          </a:p>
          <a:p>
            <a:r>
              <a:rPr lang="nl-NL"/>
              <a:t>ModelSplitter worked nicely, and recombination that is already present is great</a:t>
            </a:r>
          </a:p>
          <a:p>
            <a:r>
              <a:rPr lang="nl-NL"/>
              <a:t>With same input files, same MODFLOW knowledge, you can run parallel</a:t>
            </a:r>
          </a:p>
          <a:p>
            <a:r>
              <a:rPr lang="nl-NL"/>
              <a:t>(developer’s argument) Separation of concerns: able to work on MODFLOW without knowing the nasty details of parallelization</a:t>
            </a:r>
          </a:p>
          <a:p>
            <a:r>
              <a:rPr lang="nl-NL"/>
              <a:t>(Windows support is not crucial for this group, the WSL route works fine)</a:t>
            </a:r>
          </a:p>
          <a:p>
            <a:endParaRPr lang="nl-NL"/>
          </a:p>
        </p:txBody>
      </p:sp>
      <p:pic>
        <p:nvPicPr>
          <p:cNvPr id="3074" name="Picture 2" descr="Futurama' Revival at Hulu Sets Premiere Date, Drops First Teaser - Variety">
            <a:extLst>
              <a:ext uri="{FF2B5EF4-FFF2-40B4-BE49-F238E27FC236}">
                <a16:creationId xmlns:a16="http://schemas.microsoft.com/office/drawing/2014/main" id="{B57EE7F9-4231-4E68-0900-861625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90" y="4805464"/>
            <a:ext cx="3003190" cy="16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45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improve this class?</a:t>
            </a:r>
            <a:endParaRPr lang="nl-NL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BD029A3-AB30-2E76-DEA4-E1553439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/>
              <a:t>Mixed feelings about live coding</a:t>
            </a:r>
          </a:p>
          <a:p>
            <a:pPr lvl="1"/>
            <a:r>
              <a:rPr lang="nl-NL"/>
              <a:t>Sometimes distracts from the main course purpose</a:t>
            </a:r>
          </a:p>
          <a:p>
            <a:pPr lvl="1"/>
            <a:r>
              <a:rPr lang="nl-NL"/>
              <a:t>Others helpful in learning the techniques, but more time would be better (3rd day?!)</a:t>
            </a:r>
          </a:p>
          <a:p>
            <a:r>
              <a:rPr lang="nl-NL"/>
              <a:t>The theory presentation preceded using the new concepts such as SLURM sbatch etc. So when you start using it, you might have forgotten what is all was about…</a:t>
            </a:r>
          </a:p>
          <a:p>
            <a:endParaRPr lang="nl-NL"/>
          </a:p>
        </p:txBody>
      </p:sp>
      <p:pic>
        <p:nvPicPr>
          <p:cNvPr id="2050" name="Picture 2" descr="people at the back of the class - Futurama Fry | Make a Meme">
            <a:extLst>
              <a:ext uri="{FF2B5EF4-FFF2-40B4-BE49-F238E27FC236}">
                <a16:creationId xmlns:a16="http://schemas.microsoft.com/office/drawing/2014/main" id="{C9D0E556-D91F-FECE-65BA-708819D3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64" y="4374778"/>
            <a:ext cx="3073535" cy="22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8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we work on next?</a:t>
            </a:r>
            <a:endParaRPr lang="nl-NL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BD029A3-AB30-2E76-DEA4-E1553439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/>
              <a:t>MVR</a:t>
            </a:r>
          </a:p>
          <a:p>
            <a:r>
              <a:rPr lang="nl-NL"/>
              <a:t>GWT</a:t>
            </a:r>
          </a:p>
          <a:p>
            <a:endParaRPr lang="nl-NL"/>
          </a:p>
        </p:txBody>
      </p:sp>
      <p:pic>
        <p:nvPicPr>
          <p:cNvPr id="4098" name="Picture 2" descr="Why is the number 1,729 hidden in Futurama episodes? - BBC News">
            <a:extLst>
              <a:ext uri="{FF2B5EF4-FFF2-40B4-BE49-F238E27FC236}">
                <a16:creationId xmlns:a16="http://schemas.microsoft.com/office/drawing/2014/main" id="{DAA33733-E4A8-9110-33C0-7BBC467C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813" y="4533090"/>
            <a:ext cx="3730384" cy="208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58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to the Wild' Bus, Seen as a Danger, Is Airlifted From the Alaskan Wild -  The New York Times">
            <a:extLst>
              <a:ext uri="{FF2B5EF4-FFF2-40B4-BE49-F238E27FC236}">
                <a16:creationId xmlns:a16="http://schemas.microsoft.com/office/drawing/2014/main" id="{A474DA6F-09E5-75B7-7EE9-007B7786B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8E1DF-4C3E-A11F-B9EB-E3C1AC42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1972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383</Words>
  <Application>Microsoft Office PowerPoint</Application>
  <PresentationFormat>Widescreen</PresentationFormat>
  <Paragraphs>65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1_Office Theme</vt:lpstr>
      <vt:lpstr>Status and Future Directions</vt:lpstr>
      <vt:lpstr>Status Parallel MODFLOW 6</vt:lpstr>
      <vt:lpstr>How are planning on using parallel MF6?</vt:lpstr>
      <vt:lpstr>What’s bad about parallel MODFLOW?</vt:lpstr>
      <vt:lpstr>What’s good about parallel MODFLOW?</vt:lpstr>
      <vt:lpstr>How can we improve this class?</vt:lpstr>
      <vt:lpstr>What should we work on next?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and Future Directions</dc:title>
  <dc:creator>Martijn Russcher</dc:creator>
  <cp:lastModifiedBy>Martijn Russcher</cp:lastModifiedBy>
  <cp:revision>15</cp:revision>
  <dcterms:created xsi:type="dcterms:W3CDTF">2023-06-27T14:28:08Z</dcterms:created>
  <dcterms:modified xsi:type="dcterms:W3CDTF">2023-07-14T23:05:13Z</dcterms:modified>
</cp:coreProperties>
</file>